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433" r:id="rId5"/>
    <p:sldId id="387" r:id="rId6"/>
    <p:sldId id="508" r:id="rId7"/>
    <p:sldId id="509" r:id="rId8"/>
    <p:sldId id="510" r:id="rId9"/>
    <p:sldId id="511" r:id="rId10"/>
    <p:sldId id="512" r:id="rId11"/>
    <p:sldId id="513" r:id="rId12"/>
    <p:sldId id="514" r:id="rId13"/>
    <p:sldId id="515" r:id="rId14"/>
    <p:sldId id="516" r:id="rId15"/>
    <p:sldId id="517" r:id="rId16"/>
    <p:sldId id="518" r:id="rId17"/>
    <p:sldId id="519" r:id="rId18"/>
    <p:sldId id="520" r:id="rId19"/>
    <p:sldId id="521" r:id="rId20"/>
    <p:sldId id="522" r:id="rId21"/>
    <p:sldId id="523" r:id="rId22"/>
    <p:sldId id="524" r:id="rId23"/>
    <p:sldId id="525" r:id="rId24"/>
    <p:sldId id="526" r:id="rId25"/>
    <p:sldId id="527" r:id="rId26"/>
    <p:sldId id="528" r:id="rId27"/>
    <p:sldId id="529" r:id="rId28"/>
    <p:sldId id="530" r:id="rId29"/>
    <p:sldId id="531" r:id="rId30"/>
    <p:sldId id="532" r:id="rId31"/>
    <p:sldId id="533" r:id="rId32"/>
    <p:sldId id="534" r:id="rId33"/>
    <p:sldId id="535" r:id="rId34"/>
    <p:sldId id="29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3" d="100"/>
          <a:sy n="93" d="100"/>
        </p:scale>
        <p:origin x="121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6/7/2020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a:t>
            </a:fld>
            <a:endParaRPr lang="en-US"/>
          </a:p>
        </p:txBody>
      </p:sp>
    </p:spTree>
    <p:extLst>
      <p:ext uri="{BB962C8B-B14F-4D97-AF65-F5344CB8AC3E}">
        <p14:creationId xmlns:p14="http://schemas.microsoft.com/office/powerpoint/2010/main" val="738562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the Shared Source CLI, also called Rotor, with its “shared source approach”:  “This license allows modifications and redistribution of the code for personal or academic usages, but they can't be used for commercial products.”</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2133055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(and is!) also Mono, which was an open source implementation. The vast majority of .NET developers didn’t target this, but it was another option, and it let </a:t>
            </a:r>
            <a:r>
              <a:rPr lang="en-US" dirty="0" err="1"/>
              <a:t>devs</a:t>
            </a:r>
            <a:r>
              <a:rPr lang="en-US" dirty="0"/>
              <a:t> target other OSes.</a:t>
            </a:r>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1337382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Apparently, from this old slide, there were other runtimes created, but the only ones that survived to 2018 were the CLR and Mono.</a:t>
            </a:r>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3356151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enough, WiX was the first set of code .NET-related from Microsoft that was released as open source.</a:t>
            </a:r>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203767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CodePlex</a:t>
            </a:r>
            <a:r>
              <a:rPr lang="en-US" dirty="0"/>
              <a:t> was a site released in 2006 from Microsoft that hosted code projects for free, using a number of source control systems, like Git, TFS, Mercurial, and others. (in 2017 it was decided that the site would be shut down and put into read-only mode).</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386207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biggest projects that was open-sourced was ASP.NET MVC, which happened in 2012.</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1182769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Somewhere around 2005 and 2006, another major internal project within Microsoft was brewing: Project Roslyn. The idea was to change the compilers so they were completely managed and had an accessible API for developer so they could take advantage of its capabilities.</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2085742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announcements around open source at Microsoft was around Project Roslyn. At Build 2014, they announced live that they were going to release the compiler as open source. This effectively made the underlying core components of .NET OSS. This really opened the floodgates. </a:t>
            </a:r>
          </a:p>
          <a:p>
            <a:endParaRPr lang="en-US" dirty="0"/>
          </a:p>
          <a:p>
            <a:r>
              <a:rPr lang="en-US" dirty="0"/>
              <a:t>Start watching at 1:14:30 – it’s worth it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3579390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enough, right after the Roslyn announcement, the .NET Foundation was announced. </a:t>
            </a:r>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2028919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so much open source out there, managing these packages could be difficult, but NuGet has (after some false starts) become the standard .NET package manager.</a:t>
            </a:r>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3072345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It’s a company that’s been around since 1975, and it’s gone through a lot of change since its founding.</a:t>
            </a:r>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1764114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with everything going open-source, cross-platform has become a reality with .NET Core. Windows, Mac and Linux.</a:t>
            </a:r>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740099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it like to write .NET in an open source world? Let’s do a simple example….</a:t>
            </a:r>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414303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how .</a:t>
            </a:r>
            <a:r>
              <a:rPr lang="en-US" dirty="0" err="1"/>
              <a:t>editorconfig</a:t>
            </a:r>
            <a:r>
              <a:rPr lang="en-US" dirty="0"/>
              <a:t> can affect code styles, and what happens when you add analyzers to a project and what they can find.</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417089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are things going to go from here? It’s obvious to me that .NET is OSS and will remain so. That isn’t going away.</a:t>
            </a:r>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708224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more positive stuff, like </a:t>
            </a:r>
            <a:r>
              <a:rPr lang="en-US" dirty="0" err="1"/>
              <a:t>Blazor</a:t>
            </a:r>
            <a:r>
              <a:rPr lang="en-US" dirty="0"/>
              <a:t>, which is an experimental version of .NET that runs in the browser, via a version of Mono that targets </a:t>
            </a:r>
            <a:r>
              <a:rPr lang="en-US" dirty="0" err="1"/>
              <a:t>WebAssembly</a:t>
            </a:r>
            <a:r>
              <a:rPr lang="en-US" dirty="0"/>
              <a:t>.</a:t>
            </a:r>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350539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there’s this….”Desktop Packs” for .NET Core 3?! What madness is this?</a:t>
            </a:r>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1063545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notice something on the docs.microsoft.com site…. ML.NET? Oh yes, machine learning + .NET is a thing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4004744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there’s this….some people think this is the worst thing for GitHub, OSS, and life on earth in general. Others don’t have issues with it.</a:t>
            </a:r>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1060789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find this write-up rather striking and insightful.</a:t>
            </a:r>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780269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 though, the big question for Microsoft as it pertains to OSS is….will Windows go OSS? Or what about Office?</a:t>
            </a:r>
          </a:p>
        </p:txBody>
      </p:sp>
      <p:sp>
        <p:nvSpPr>
          <p:cNvPr id="4" name="Slide Number Placeholder 3"/>
          <p:cNvSpPr>
            <a:spLocks noGrp="1"/>
          </p:cNvSpPr>
          <p:nvPr>
            <p:ph type="sldNum" sz="quarter" idx="5"/>
          </p:nvPr>
        </p:nvSpPr>
        <p:spPr/>
        <p:txBody>
          <a:bodyPr/>
          <a:lstStyle/>
          <a:p>
            <a:fld id="{DE7031FE-F148-41F2-AA91-6C6E1601A8AB}" type="slidenum">
              <a:rPr lang="en-US" smtClean="0"/>
              <a:t>32</a:t>
            </a:fld>
            <a:endParaRPr lang="en-US"/>
          </a:p>
        </p:txBody>
      </p:sp>
    </p:spTree>
    <p:extLst>
      <p:ext uri="{BB962C8B-B14F-4D97-AF65-F5344CB8AC3E}">
        <p14:creationId xmlns:p14="http://schemas.microsoft.com/office/powerpoint/2010/main" val="5999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still a percentage of folks that still view Microsoft like this.</a:t>
            </a:r>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2814437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from a dev perspective, I think the .NET community, especially within companies, needs to do better to support OSS.</a:t>
            </a:r>
          </a:p>
        </p:txBody>
      </p:sp>
      <p:sp>
        <p:nvSpPr>
          <p:cNvPr id="4" name="Slide Number Placeholder 3"/>
          <p:cNvSpPr>
            <a:spLocks noGrp="1"/>
          </p:cNvSpPr>
          <p:nvPr>
            <p:ph type="sldNum" sz="quarter" idx="5"/>
          </p:nvPr>
        </p:nvSpPr>
        <p:spPr/>
        <p:txBody>
          <a:bodyPr/>
          <a:lstStyle/>
          <a:p>
            <a:fld id="{DE7031FE-F148-41F2-AA91-6C6E1601A8AB}" type="slidenum">
              <a:rPr lang="en-US" smtClean="0"/>
              <a:t>33</a:t>
            </a:fld>
            <a:endParaRPr lang="en-US"/>
          </a:p>
        </p:txBody>
      </p:sp>
    </p:spTree>
    <p:extLst>
      <p:ext uri="{BB962C8B-B14F-4D97-AF65-F5344CB8AC3E}">
        <p14:creationId xmlns:p14="http://schemas.microsoft.com/office/powerpoint/2010/main" val="4088176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Open Source Program at Microsoft: How Open Source Thrives - https://www.linuxfoundation.org/blog/open-source-program-microsoft-open-source-thrives/</a:t>
            </a:r>
          </a:p>
          <a:p>
            <a:r>
              <a:rPr lang="en-US" dirty="0"/>
              <a:t>Having a serious conversation about open source - https://blog.marcgravell.com/2018/04/having-serious-conversation-about-open.html</a:t>
            </a:r>
          </a:p>
          <a:p>
            <a:r>
              <a:rPr lang="en-US" dirty="0"/>
              <a:t>Service Fabric is going open source - https://blogs.msdn.microsoft.com/azureservicefabric/2018/03/14/service-fabric-is-going-open-source</a:t>
            </a:r>
          </a:p>
          <a:p>
            <a:r>
              <a:rPr lang="en-US" dirty="0"/>
              <a:t>The Squishy Side of Open Source - https://www.hanselman.com/blog/TheSquishySideOfOpenSource.aspx</a:t>
            </a:r>
          </a:p>
          <a:p>
            <a:r>
              <a:rPr lang="en-US" dirty="0"/>
              <a:t>Try.NET - https://try.dot.net/</a:t>
            </a:r>
          </a:p>
          <a:p>
            <a:r>
              <a:rPr lang="en-US" dirty="0"/>
              <a:t>Open Source .NET – 3 years later - http://mattwarren.org/2017/12/19/Open-Source-.Net-3-years-later</a:t>
            </a:r>
          </a:p>
          <a:p>
            <a:r>
              <a:rPr lang="en-US" dirty="0"/>
              <a:t>OSS and .NET Year In Review 2011 - https://haacked.com/archive/2011/12/26/oss-net-2011.aspx/</a:t>
            </a:r>
          </a:p>
          <a:p>
            <a:r>
              <a:rPr lang="en-US" dirty="0"/>
              <a:t>Ballmer: I may have called Linux a cancer but now I love it - http://www.zdnet.com/article/ballmer-i-may-have-called-linux-a-cancer-but-now-i-love-it/</a:t>
            </a:r>
          </a:p>
          <a:p>
            <a:r>
              <a:rPr lang="en-US" dirty="0"/>
              <a:t>Ep. </a:t>
            </a:r>
            <a:r>
              <a:rPr lang="en-US"/>
              <a:t>#39, Transforming Microsoft Into An Open Source Company - https://www.heavybit.com/library/podcasts/to-be-continuous/ep-39-transforming-microsoft-into-an-open-source-company/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34</a:t>
            </a:fld>
            <a:endParaRPr lang="en-US"/>
          </a:p>
        </p:txBody>
      </p:sp>
    </p:spTree>
    <p:extLst>
      <p:ext uri="{BB962C8B-B14F-4D97-AF65-F5344CB8AC3E}">
        <p14:creationId xmlns:p14="http://schemas.microsoft.com/office/powerpoint/2010/main" val="171012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quote from Ballmer: Linux is a cancer</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3099004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Halloween document.</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1634805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from there to here?</a:t>
            </a:r>
          </a:p>
          <a:p>
            <a:endParaRPr lang="en-US" dirty="0"/>
          </a:p>
          <a:p>
            <a:r>
              <a:rPr lang="en-US" dirty="0"/>
              <a:t>Satya: Microsoft loves Linux</a:t>
            </a:r>
          </a:p>
          <a:p>
            <a:r>
              <a:rPr lang="en-US" dirty="0"/>
              <a:t>.NET Foundation</a:t>
            </a:r>
          </a:p>
          <a:p>
            <a:r>
              <a:rPr lang="en-US" dirty="0"/>
              <a:t>Microsoft puts Windows in Git</a:t>
            </a:r>
          </a:p>
          <a:p>
            <a:r>
              <a:rPr lang="en-US" dirty="0"/>
              <a:t>Microsoft biggest contributor in GitHub</a:t>
            </a:r>
          </a:p>
          <a:p>
            <a:endParaRPr lang="en-US" dirty="0"/>
          </a:p>
          <a:p>
            <a:r>
              <a:rPr lang="en-US" dirty="0"/>
              <a:t>This is a radically different world!</a:t>
            </a:r>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2470385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from A to B? And specifically, how did we get here with a specific look at how .NET came about, and how it went to becoming open source.</a:t>
            </a:r>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1997530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Visual J++, which was released in 1996 (or 1997?). But….there were problems:</a:t>
            </a:r>
          </a:p>
          <a:p>
            <a:endParaRPr lang="en-US" dirty="0"/>
          </a:p>
          <a:p>
            <a:r>
              <a:rPr lang="en-US" dirty="0"/>
              <a:t>While J++ conformed to the Java language specification, Microsoft did not implement certain features of the official Sun Java implementation in its Visual J++ product line. Remote Method Invocation (Java RMI) and Java Native Interface (JNI) are such examples.</a:t>
            </a:r>
          </a:p>
          <a:p>
            <a:endParaRPr lang="en-US" dirty="0"/>
          </a:p>
          <a:p>
            <a:r>
              <a:rPr lang="en-US" dirty="0"/>
              <a:t>In addition, J++ implemented other extensions that were not part of Sun's Java implementation. The inclusion of callbacks and delegates for event handling further contributed to defining J++ as a completely different language merely based on an already existing design concept.</a:t>
            </a:r>
          </a:p>
          <a:p>
            <a:endParaRPr lang="en-US" dirty="0"/>
          </a:p>
          <a:p>
            <a:r>
              <a:rPr lang="en-US" dirty="0"/>
              <a:t>Furthermore, J++ applications did not conform to the standardized method of accessing the underlying operating system functions as any other Java application under Sun's Java SDK.</a:t>
            </a:r>
          </a:p>
          <a:p>
            <a:endParaRPr lang="en-US" dirty="0"/>
          </a:p>
          <a:p>
            <a:r>
              <a:rPr lang="en-US" dirty="0"/>
              <a:t>This led to a lawsuit between MS and Sun, which MS lost. However, rather than continue working on their JVM, they decided to roll their own.</a:t>
            </a: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4245309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2002, </a:t>
            </a:r>
            <a:r>
              <a:rPr lang="en-US" dirty="0" err="1"/>
              <a:t>Micorosft</a:t>
            </a:r>
            <a:r>
              <a:rPr lang="en-US" dirty="0"/>
              <a:t> released the first version of .NET. At this time, nothing was open-source.</a:t>
            </a:r>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1504164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The State of OSS and .NET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https://upload.wikimedia.org/wikipedia/en/thumb/6/60/Microsoft_logo_%281975%29.svg/1024px-Microsoft_logo_%281975%29.svg.png</a:t>
            </a:r>
          </a:p>
          <a:p>
            <a:pPr algn="r"/>
            <a:r>
              <a:rPr lang="en-US" sz="1200" dirty="0">
                <a:latin typeface="+mj-lt"/>
                <a:cs typeface="Calibri" pitchFamily="34" charset="0"/>
              </a:rPr>
              <a:t>http://diylogodesigns.com/blog/wp-content/uploads/2016/04/Microsoft-Logo-icon-png-Transparent-Background.png</a:t>
            </a:r>
          </a:p>
          <a:p>
            <a:pPr algn="r"/>
            <a:r>
              <a:rPr lang="en-US" sz="1200" dirty="0">
                <a:latin typeface="+mj-lt"/>
                <a:cs typeface="Calibri" pitchFamily="34" charset="0"/>
              </a:rPr>
              <a:t>https://docs.microsoft.com/en-us/dotnet/images/hub/net.svg</a:t>
            </a:r>
          </a:p>
        </p:txBody>
      </p:sp>
      <p:grpSp>
        <p:nvGrpSpPr>
          <p:cNvPr id="6" name="Group 5">
            <a:extLst>
              <a:ext uri="{FF2B5EF4-FFF2-40B4-BE49-F238E27FC236}">
                <a16:creationId xmlns:a16="http://schemas.microsoft.com/office/drawing/2014/main" id="{69C1994A-4009-41BE-8DE9-446014AA0C34}"/>
              </a:ext>
            </a:extLst>
          </p:cNvPr>
          <p:cNvGrpSpPr/>
          <p:nvPr/>
        </p:nvGrpSpPr>
        <p:grpSpPr>
          <a:xfrm>
            <a:off x="2024569" y="2802021"/>
            <a:ext cx="1737360" cy="1737360"/>
            <a:chOff x="2039815" y="2230734"/>
            <a:chExt cx="1737360" cy="1737360"/>
          </a:xfrm>
        </p:grpSpPr>
        <p:sp>
          <p:nvSpPr>
            <p:cNvPr id="7" name="Oval 6">
              <a:extLst>
                <a:ext uri="{FF2B5EF4-FFF2-40B4-BE49-F238E27FC236}">
                  <a16:creationId xmlns:a16="http://schemas.microsoft.com/office/drawing/2014/main" id="{EE9711AB-A776-407F-B83B-8D1DDCBD1CC6}"/>
                </a:ext>
              </a:extLst>
            </p:cNvPr>
            <p:cNvSpPr/>
            <p:nvPr/>
          </p:nvSpPr>
          <p:spPr>
            <a:xfrm>
              <a:off x="2039815" y="2230734"/>
              <a:ext cx="1737360" cy="173736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AA05EFE-B74C-4E08-9AEC-917E79464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5496" y="2825524"/>
              <a:ext cx="1565997" cy="649950"/>
            </a:xfrm>
            <a:prstGeom prst="rect">
              <a:avLst/>
            </a:prstGeom>
          </p:spPr>
        </p:pic>
      </p:grpSp>
      <p:grpSp>
        <p:nvGrpSpPr>
          <p:cNvPr id="10" name="Group 9">
            <a:extLst>
              <a:ext uri="{FF2B5EF4-FFF2-40B4-BE49-F238E27FC236}">
                <a16:creationId xmlns:a16="http://schemas.microsoft.com/office/drawing/2014/main" id="{E6DAA723-FED1-44EA-9352-53B0505A8D00}"/>
              </a:ext>
            </a:extLst>
          </p:cNvPr>
          <p:cNvGrpSpPr/>
          <p:nvPr/>
        </p:nvGrpSpPr>
        <p:grpSpPr>
          <a:xfrm>
            <a:off x="8678252" y="2802021"/>
            <a:ext cx="1737360" cy="1737360"/>
            <a:chOff x="8693498" y="2230734"/>
            <a:chExt cx="1737360" cy="1737360"/>
          </a:xfrm>
        </p:grpSpPr>
        <p:sp>
          <p:nvSpPr>
            <p:cNvPr id="11" name="Oval 10">
              <a:extLst>
                <a:ext uri="{FF2B5EF4-FFF2-40B4-BE49-F238E27FC236}">
                  <a16:creationId xmlns:a16="http://schemas.microsoft.com/office/drawing/2014/main" id="{AF1E998B-F003-484E-A369-96B6969B9FC9}"/>
                </a:ext>
              </a:extLst>
            </p:cNvPr>
            <p:cNvSpPr/>
            <p:nvPr/>
          </p:nvSpPr>
          <p:spPr>
            <a:xfrm>
              <a:off x="8693498" y="2230734"/>
              <a:ext cx="1737360" cy="173736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857814A-3CA0-450F-8DF5-2A462C3039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3498" y="2230734"/>
              <a:ext cx="1737360" cy="1737360"/>
            </a:xfrm>
            <a:prstGeom prst="rect">
              <a:avLst/>
            </a:prstGeom>
          </p:spPr>
        </p:pic>
      </p:grpSp>
      <p:cxnSp>
        <p:nvCxnSpPr>
          <p:cNvPr id="13" name="Straight Arrow Connector 12">
            <a:extLst>
              <a:ext uri="{FF2B5EF4-FFF2-40B4-BE49-F238E27FC236}">
                <a16:creationId xmlns:a16="http://schemas.microsoft.com/office/drawing/2014/main" id="{C611563A-311E-4E85-B5B5-05D7D92CD2FA}"/>
              </a:ext>
            </a:extLst>
          </p:cNvPr>
          <p:cNvCxnSpPr>
            <a:stCxn id="7" idx="6"/>
            <a:endCxn id="11" idx="2"/>
          </p:cNvCxnSpPr>
          <p:nvPr/>
        </p:nvCxnSpPr>
        <p:spPr>
          <a:xfrm>
            <a:off x="3761929" y="3670701"/>
            <a:ext cx="4916323" cy="0"/>
          </a:xfrm>
          <a:prstGeom prst="straightConnector1">
            <a:avLst/>
          </a:prstGeom>
          <a:ln w="2540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BCAF421D-5D39-40CB-95DD-0F04DB205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500" y="3115111"/>
            <a:ext cx="1111180" cy="1111180"/>
          </a:xfrm>
          <a:prstGeom prst="rect">
            <a:avLst/>
          </a:prstGeom>
        </p:spPr>
      </p:pic>
    </p:spTree>
    <p:extLst>
      <p:ext uri="{BB962C8B-B14F-4D97-AF65-F5344CB8AC3E}">
        <p14:creationId xmlns:p14="http://schemas.microsoft.com/office/powerpoint/2010/main" val="7968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http://www.telecommandercorp.com/ebaylinks/Microsoft/visualj++1.1proretail/j++sm.jpg</a:t>
            </a:r>
          </a:p>
        </p:txBody>
      </p:sp>
      <p:pic>
        <p:nvPicPr>
          <p:cNvPr id="15" name="Picture 14">
            <a:extLst>
              <a:ext uri="{FF2B5EF4-FFF2-40B4-BE49-F238E27FC236}">
                <a16:creationId xmlns:a16="http://schemas.microsoft.com/office/drawing/2014/main" id="{BB67F4EF-B42D-4AD4-A6AD-C6A1CF2F5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943" y="1027906"/>
            <a:ext cx="4930112" cy="4930112"/>
          </a:xfrm>
          <a:prstGeom prst="rect">
            <a:avLst/>
          </a:prstGeom>
        </p:spPr>
      </p:pic>
    </p:spTree>
    <p:extLst>
      <p:ext uri="{BB962C8B-B14F-4D97-AF65-F5344CB8AC3E}">
        <p14:creationId xmlns:p14="http://schemas.microsoft.com/office/powerpoint/2010/main" val="4081215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http://www.omshantiinfotech.com/img/Microsoft-window.png</a:t>
            </a:r>
          </a:p>
        </p:txBody>
      </p:sp>
      <p:pic>
        <p:nvPicPr>
          <p:cNvPr id="5" name="Picture 4">
            <a:extLst>
              <a:ext uri="{FF2B5EF4-FFF2-40B4-BE49-F238E27FC236}">
                <a16:creationId xmlns:a16="http://schemas.microsoft.com/office/drawing/2014/main" id="{AD4C7274-1EA3-4FF6-A08C-0A9A17EA7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835" y="887656"/>
            <a:ext cx="8658329" cy="5411456"/>
          </a:xfrm>
          <a:prstGeom prst="rect">
            <a:avLst/>
          </a:prstGeom>
        </p:spPr>
      </p:pic>
    </p:spTree>
    <p:extLst>
      <p:ext uri="{BB962C8B-B14F-4D97-AF65-F5344CB8AC3E}">
        <p14:creationId xmlns:p14="http://schemas.microsoft.com/office/powerpoint/2010/main" val="3350036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https://covers.oreillystatic.com/images/9780596003517/lrg.jpg</a:t>
            </a:r>
          </a:p>
          <a:p>
            <a:pPr algn="r"/>
            <a:r>
              <a:rPr lang="en-US" sz="1200" dirty="0">
                <a:latin typeface="+mj-lt"/>
                <a:cs typeface="Calibri" pitchFamily="34" charset="0"/>
              </a:rPr>
              <a:t>https://msdn.microsoft.com/en-us/library/ms973879.aspx</a:t>
            </a:r>
          </a:p>
        </p:txBody>
      </p:sp>
      <p:pic>
        <p:nvPicPr>
          <p:cNvPr id="6" name="Picture 5">
            <a:extLst>
              <a:ext uri="{FF2B5EF4-FFF2-40B4-BE49-F238E27FC236}">
                <a16:creationId xmlns:a16="http://schemas.microsoft.com/office/drawing/2014/main" id="{CA0503A7-B426-4CA8-9007-2801BEB9E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577" y="1375753"/>
            <a:ext cx="3411415" cy="5117122"/>
          </a:xfrm>
          <a:prstGeom prst="rect">
            <a:avLst/>
          </a:prstGeom>
        </p:spPr>
      </p:pic>
      <p:sp>
        <p:nvSpPr>
          <p:cNvPr id="7" name="Rectangle 6">
            <a:extLst>
              <a:ext uri="{FF2B5EF4-FFF2-40B4-BE49-F238E27FC236}">
                <a16:creationId xmlns:a16="http://schemas.microsoft.com/office/drawing/2014/main" id="{48118445-7218-497E-B901-62570FE580EF}"/>
              </a:ext>
            </a:extLst>
          </p:cNvPr>
          <p:cNvSpPr/>
          <p:nvPr/>
        </p:nvSpPr>
        <p:spPr>
          <a:xfrm>
            <a:off x="5257800" y="1672156"/>
            <a:ext cx="6096000" cy="4524315"/>
          </a:xfrm>
          <a:prstGeom prst="rect">
            <a:avLst/>
          </a:prstGeom>
        </p:spPr>
        <p:txBody>
          <a:bodyPr>
            <a:spAutoFit/>
          </a:bodyPr>
          <a:lstStyle/>
          <a:p>
            <a:r>
              <a:rPr lang="en-US" sz="2400" dirty="0"/>
              <a:t>Microsoft has built the Shared Source CLI so that researchers, students, professors and other interested developers can teach, learn, and experiment with advanced computer language infrastructure. To achieve this goal, the source code to both the Windows XP and FreeBSD versions of the software has been released using the shared source approach to source code access. </a:t>
            </a:r>
            <a:r>
              <a:rPr lang="en-US" sz="2400" b="1" dirty="0"/>
              <a:t>The license for the Shared Source CLI Implementation permits anyone to use or modify its code for non-commercial purposes. </a:t>
            </a:r>
          </a:p>
        </p:txBody>
      </p:sp>
    </p:spTree>
    <p:extLst>
      <p:ext uri="{BB962C8B-B14F-4D97-AF65-F5344CB8AC3E}">
        <p14:creationId xmlns:p14="http://schemas.microsoft.com/office/powerpoint/2010/main" val="367906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pic>
        <p:nvPicPr>
          <p:cNvPr id="9" name="Picture 8">
            <a:extLst>
              <a:ext uri="{FF2B5EF4-FFF2-40B4-BE49-F238E27FC236}">
                <a16:creationId xmlns:a16="http://schemas.microsoft.com/office/drawing/2014/main" id="{4703E828-D74C-4BA7-AA37-661B61185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707" y="1799819"/>
            <a:ext cx="4704586" cy="4100831"/>
          </a:xfrm>
          <a:prstGeom prst="rect">
            <a:avLst/>
          </a:prstGeom>
        </p:spPr>
      </p:pic>
    </p:spTree>
    <p:extLst>
      <p:ext uri="{BB962C8B-B14F-4D97-AF65-F5344CB8AC3E}">
        <p14:creationId xmlns:p14="http://schemas.microsoft.com/office/powerpoint/2010/main" val="2133876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http://slideplayer.com/slide/7654501/25/images/16/Some+CLI+implementation.jpg</a:t>
            </a:r>
          </a:p>
        </p:txBody>
      </p:sp>
      <p:pic>
        <p:nvPicPr>
          <p:cNvPr id="5" name="Picture 4">
            <a:extLst>
              <a:ext uri="{FF2B5EF4-FFF2-40B4-BE49-F238E27FC236}">
                <a16:creationId xmlns:a16="http://schemas.microsoft.com/office/drawing/2014/main" id="{F6029528-6F88-430A-B0A0-29B0DB28C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703" y="939137"/>
            <a:ext cx="7050593" cy="5287945"/>
          </a:xfrm>
          <a:prstGeom prst="rect">
            <a:avLst/>
          </a:prstGeom>
        </p:spPr>
      </p:pic>
    </p:spTree>
    <p:extLst>
      <p:ext uri="{BB962C8B-B14F-4D97-AF65-F5344CB8AC3E}">
        <p14:creationId xmlns:p14="http://schemas.microsoft.com/office/powerpoint/2010/main" val="723244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pic>
        <p:nvPicPr>
          <p:cNvPr id="6" name="Picture 5">
            <a:extLst>
              <a:ext uri="{FF2B5EF4-FFF2-40B4-BE49-F238E27FC236}">
                <a16:creationId xmlns:a16="http://schemas.microsoft.com/office/drawing/2014/main" id="{94BBEEE4-BC68-4F7E-90C7-A0FB99091C8F}"/>
              </a:ext>
            </a:extLst>
          </p:cNvPr>
          <p:cNvPicPr>
            <a:picLocks noChangeAspect="1"/>
          </p:cNvPicPr>
          <p:nvPr/>
        </p:nvPicPr>
        <p:blipFill>
          <a:blip r:embed="rId3"/>
          <a:stretch>
            <a:fillRect/>
          </a:stretch>
        </p:blipFill>
        <p:spPr>
          <a:xfrm>
            <a:off x="295275" y="1576545"/>
            <a:ext cx="11601450" cy="4362450"/>
          </a:xfrm>
          <a:prstGeom prst="rect">
            <a:avLst/>
          </a:prstGeom>
        </p:spPr>
      </p:pic>
    </p:spTree>
    <p:extLst>
      <p:ext uri="{BB962C8B-B14F-4D97-AF65-F5344CB8AC3E}">
        <p14:creationId xmlns:p14="http://schemas.microsoft.com/office/powerpoint/2010/main" val="808977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http://itvoir.com/wp-content/uploads/2017/04/01-8.jpg</a:t>
            </a:r>
          </a:p>
        </p:txBody>
      </p:sp>
      <p:pic>
        <p:nvPicPr>
          <p:cNvPr id="5" name="Picture 4">
            <a:extLst>
              <a:ext uri="{FF2B5EF4-FFF2-40B4-BE49-F238E27FC236}">
                <a16:creationId xmlns:a16="http://schemas.microsoft.com/office/drawing/2014/main" id="{1E1B0193-CDE4-403E-BD8A-9D396799C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006" y="1599579"/>
            <a:ext cx="8439988" cy="4583514"/>
          </a:xfrm>
          <a:prstGeom prst="rect">
            <a:avLst/>
          </a:prstGeom>
        </p:spPr>
      </p:pic>
    </p:spTree>
    <p:extLst>
      <p:ext uri="{BB962C8B-B14F-4D97-AF65-F5344CB8AC3E}">
        <p14:creationId xmlns:p14="http://schemas.microsoft.com/office/powerpoint/2010/main" val="673256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https://weblogs.asp.net/scottgu/asp-net-mvc-web-api-razor-and-open-source</a:t>
            </a:r>
          </a:p>
        </p:txBody>
      </p:sp>
      <p:pic>
        <p:nvPicPr>
          <p:cNvPr id="6" name="Picture 5">
            <a:extLst>
              <a:ext uri="{FF2B5EF4-FFF2-40B4-BE49-F238E27FC236}">
                <a16:creationId xmlns:a16="http://schemas.microsoft.com/office/drawing/2014/main" id="{53B7305F-93AE-40FD-AD4E-24CBD01B2E0E}"/>
              </a:ext>
            </a:extLst>
          </p:cNvPr>
          <p:cNvPicPr>
            <a:picLocks noChangeAspect="1"/>
          </p:cNvPicPr>
          <p:nvPr/>
        </p:nvPicPr>
        <p:blipFill>
          <a:blip r:embed="rId3"/>
          <a:stretch>
            <a:fillRect/>
          </a:stretch>
        </p:blipFill>
        <p:spPr>
          <a:xfrm>
            <a:off x="1900236" y="2181867"/>
            <a:ext cx="8391525" cy="3295650"/>
          </a:xfrm>
          <a:prstGeom prst="rect">
            <a:avLst/>
          </a:prstGeom>
        </p:spPr>
      </p:pic>
    </p:spTree>
    <p:extLst>
      <p:ext uri="{BB962C8B-B14F-4D97-AF65-F5344CB8AC3E}">
        <p14:creationId xmlns:p14="http://schemas.microsoft.com/office/powerpoint/2010/main" val="3695561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https://github.com/dotnet/swag/blob/master/roslyn/roslyn_kuhlenh.png</a:t>
            </a:r>
          </a:p>
        </p:txBody>
      </p:sp>
      <p:pic>
        <p:nvPicPr>
          <p:cNvPr id="5" name="Picture 8" descr="roslyn_kuhlenh.png">
            <a:extLst>
              <a:ext uri="{FF2B5EF4-FFF2-40B4-BE49-F238E27FC236}">
                <a16:creationId xmlns:a16="http://schemas.microsoft.com/office/drawing/2014/main" id="{D019BB80-94C4-409C-9BCE-B4F7D92B6E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6376" y="2111792"/>
            <a:ext cx="5939246" cy="329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425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https://channel9.msdn.com/Events/Build/2014/KEY02</a:t>
            </a:r>
          </a:p>
        </p:txBody>
      </p:sp>
      <p:pic>
        <p:nvPicPr>
          <p:cNvPr id="6" name="Picture 5">
            <a:extLst>
              <a:ext uri="{FF2B5EF4-FFF2-40B4-BE49-F238E27FC236}">
                <a16:creationId xmlns:a16="http://schemas.microsoft.com/office/drawing/2014/main" id="{FFB15D2B-0895-4DF1-B86C-1E1A050ACAF4}"/>
              </a:ext>
            </a:extLst>
          </p:cNvPr>
          <p:cNvPicPr>
            <a:picLocks noChangeAspect="1"/>
          </p:cNvPicPr>
          <p:nvPr/>
        </p:nvPicPr>
        <p:blipFill>
          <a:blip r:embed="rId3"/>
          <a:stretch>
            <a:fillRect/>
          </a:stretch>
        </p:blipFill>
        <p:spPr>
          <a:xfrm>
            <a:off x="1025785" y="1391436"/>
            <a:ext cx="4576010" cy="2409474"/>
          </a:xfrm>
          <a:prstGeom prst="rect">
            <a:avLst/>
          </a:prstGeom>
        </p:spPr>
      </p:pic>
      <p:pic>
        <p:nvPicPr>
          <p:cNvPr id="7" name="Picture 6">
            <a:extLst>
              <a:ext uri="{FF2B5EF4-FFF2-40B4-BE49-F238E27FC236}">
                <a16:creationId xmlns:a16="http://schemas.microsoft.com/office/drawing/2014/main" id="{FD51D87B-4A17-4E63-9150-9D8BE971E747}"/>
              </a:ext>
            </a:extLst>
          </p:cNvPr>
          <p:cNvPicPr>
            <a:picLocks noChangeAspect="1"/>
          </p:cNvPicPr>
          <p:nvPr/>
        </p:nvPicPr>
        <p:blipFill>
          <a:blip r:embed="rId4"/>
          <a:stretch>
            <a:fillRect/>
          </a:stretch>
        </p:blipFill>
        <p:spPr>
          <a:xfrm>
            <a:off x="6579123" y="1391435"/>
            <a:ext cx="4589474" cy="2409474"/>
          </a:xfrm>
          <a:prstGeom prst="rect">
            <a:avLst/>
          </a:prstGeom>
        </p:spPr>
      </p:pic>
      <p:pic>
        <p:nvPicPr>
          <p:cNvPr id="9" name="Picture 8">
            <a:extLst>
              <a:ext uri="{FF2B5EF4-FFF2-40B4-BE49-F238E27FC236}">
                <a16:creationId xmlns:a16="http://schemas.microsoft.com/office/drawing/2014/main" id="{006B5203-DFA5-4D57-AF97-44405377E2A8}"/>
              </a:ext>
            </a:extLst>
          </p:cNvPr>
          <p:cNvPicPr>
            <a:picLocks noChangeAspect="1"/>
          </p:cNvPicPr>
          <p:nvPr/>
        </p:nvPicPr>
        <p:blipFill>
          <a:blip r:embed="rId5"/>
          <a:stretch>
            <a:fillRect/>
          </a:stretch>
        </p:blipFill>
        <p:spPr>
          <a:xfrm>
            <a:off x="3686583" y="3296922"/>
            <a:ext cx="4933436" cy="2897415"/>
          </a:xfrm>
          <a:prstGeom prst="rect">
            <a:avLst/>
          </a:prstGeom>
        </p:spPr>
      </p:pic>
    </p:spTree>
    <p:extLst>
      <p:ext uri="{BB962C8B-B14F-4D97-AF65-F5344CB8AC3E}">
        <p14:creationId xmlns:p14="http://schemas.microsoft.com/office/powerpoint/2010/main" val="399289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http://dotnetfoundation.org/images/logo_big.png</a:t>
            </a:r>
          </a:p>
        </p:txBody>
      </p:sp>
      <p:pic>
        <p:nvPicPr>
          <p:cNvPr id="6" name="Picture 5">
            <a:extLst>
              <a:ext uri="{FF2B5EF4-FFF2-40B4-BE49-F238E27FC236}">
                <a16:creationId xmlns:a16="http://schemas.microsoft.com/office/drawing/2014/main" id="{C9E7D035-0A66-4898-B298-6FBA98B23D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7994" y="1541124"/>
            <a:ext cx="4576012" cy="4576012"/>
          </a:xfrm>
          <a:prstGeom prst="rect">
            <a:avLst/>
          </a:prstGeom>
        </p:spPr>
      </p:pic>
    </p:spTree>
    <p:extLst>
      <p:ext uri="{BB962C8B-B14F-4D97-AF65-F5344CB8AC3E}">
        <p14:creationId xmlns:p14="http://schemas.microsoft.com/office/powerpoint/2010/main" val="413767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https://raw.githubusercontent.com/NuGet/Home/dev/resources/nuget.png</a:t>
            </a:r>
          </a:p>
        </p:txBody>
      </p:sp>
      <p:pic>
        <p:nvPicPr>
          <p:cNvPr id="6" name="Picture 5">
            <a:extLst>
              <a:ext uri="{FF2B5EF4-FFF2-40B4-BE49-F238E27FC236}">
                <a16:creationId xmlns:a16="http://schemas.microsoft.com/office/drawing/2014/main" id="{31AF97C6-C5DD-457A-A13E-8BD0CAAFD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29" y="2426938"/>
            <a:ext cx="6591340" cy="2004124"/>
          </a:xfrm>
          <a:prstGeom prst="rect">
            <a:avLst/>
          </a:prstGeom>
        </p:spPr>
      </p:pic>
    </p:spTree>
    <p:extLst>
      <p:ext uri="{BB962C8B-B14F-4D97-AF65-F5344CB8AC3E}">
        <p14:creationId xmlns:p14="http://schemas.microsoft.com/office/powerpoint/2010/main" val="1438011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https://raw.githubusercontent.com/NuGet/Home/dev/resources/nuget.png</a:t>
            </a:r>
          </a:p>
          <a:p>
            <a:pPr algn="r"/>
            <a:r>
              <a:rPr lang="en-US" sz="1200" dirty="0">
                <a:latin typeface="+mj-lt"/>
                <a:cs typeface="Calibri" pitchFamily="34" charset="0"/>
              </a:rPr>
              <a:t>https://github.com/dotnet/core/blob/master/release-notes/2.1/2.1-supported-os.md</a:t>
            </a:r>
          </a:p>
        </p:txBody>
      </p:sp>
      <p:pic>
        <p:nvPicPr>
          <p:cNvPr id="5" name="Picture 4">
            <a:extLst>
              <a:ext uri="{FF2B5EF4-FFF2-40B4-BE49-F238E27FC236}">
                <a16:creationId xmlns:a16="http://schemas.microsoft.com/office/drawing/2014/main" id="{AF9BAE51-8BF5-4B52-9426-B8B7EAD8E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382" y="1352413"/>
            <a:ext cx="9539235" cy="4769618"/>
          </a:xfrm>
          <a:prstGeom prst="rect">
            <a:avLst/>
          </a:prstGeom>
        </p:spPr>
      </p:pic>
    </p:spTree>
    <p:extLst>
      <p:ext uri="{BB962C8B-B14F-4D97-AF65-F5344CB8AC3E}">
        <p14:creationId xmlns:p14="http://schemas.microsoft.com/office/powerpoint/2010/main" val="1292795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365D8DBD-DFD4-4A77-9F6E-C62746693ACF}"/>
              </a:ext>
            </a:extLst>
          </p:cNvPr>
          <p:cNvPicPr>
            <a:picLocks noChangeAspect="1"/>
          </p:cNvPicPr>
          <p:nvPr/>
        </p:nvPicPr>
        <p:blipFill>
          <a:blip r:embed="rId3"/>
          <a:stretch>
            <a:fillRect/>
          </a:stretch>
        </p:blipFill>
        <p:spPr>
          <a:xfrm>
            <a:off x="1940265" y="1469077"/>
            <a:ext cx="3514725" cy="723900"/>
          </a:xfrm>
          <a:prstGeom prst="rect">
            <a:avLst/>
          </a:prstGeom>
        </p:spPr>
      </p:pic>
      <p:pic>
        <p:nvPicPr>
          <p:cNvPr id="7" name="Picture 6">
            <a:extLst>
              <a:ext uri="{FF2B5EF4-FFF2-40B4-BE49-F238E27FC236}">
                <a16:creationId xmlns:a16="http://schemas.microsoft.com/office/drawing/2014/main" id="{E8B16D60-8C66-4662-871B-84B98ECAB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89" y="3145187"/>
            <a:ext cx="1762838" cy="1429328"/>
          </a:xfrm>
          <a:prstGeom prst="rect">
            <a:avLst/>
          </a:prstGeom>
        </p:spPr>
      </p:pic>
      <p:pic>
        <p:nvPicPr>
          <p:cNvPr id="9" name="Picture 8">
            <a:extLst>
              <a:ext uri="{FF2B5EF4-FFF2-40B4-BE49-F238E27FC236}">
                <a16:creationId xmlns:a16="http://schemas.microsoft.com/office/drawing/2014/main" id="{CF89D06E-9B55-44EE-A06D-E0A63F1A3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6594" y="1219783"/>
            <a:ext cx="1679677" cy="1679677"/>
          </a:xfrm>
          <a:prstGeom prst="rect">
            <a:avLst/>
          </a:prstGeom>
        </p:spPr>
      </p:pic>
      <p:pic>
        <p:nvPicPr>
          <p:cNvPr id="10" name="Picture 9">
            <a:extLst>
              <a:ext uri="{FF2B5EF4-FFF2-40B4-BE49-F238E27FC236}">
                <a16:creationId xmlns:a16="http://schemas.microsoft.com/office/drawing/2014/main" id="{DCDA74B4-DB45-45BC-8C39-88EFF73202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6350" y="4165068"/>
            <a:ext cx="1992714" cy="1992714"/>
          </a:xfrm>
          <a:prstGeom prst="rect">
            <a:avLst/>
          </a:prstGeom>
        </p:spPr>
      </p:pic>
      <p:pic>
        <p:nvPicPr>
          <p:cNvPr id="11" name="Graphic 10">
            <a:extLst>
              <a:ext uri="{FF2B5EF4-FFF2-40B4-BE49-F238E27FC236}">
                <a16:creationId xmlns:a16="http://schemas.microsoft.com/office/drawing/2014/main" id="{50D2E5BE-4783-4E90-B9C2-6FD326D919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6842" y="3859851"/>
            <a:ext cx="3717775" cy="1517459"/>
          </a:xfrm>
          <a:prstGeom prst="rect">
            <a:avLst/>
          </a:prstGeom>
        </p:spPr>
      </p:pic>
      <p:pic>
        <p:nvPicPr>
          <p:cNvPr id="12" name="Picture 11">
            <a:extLst>
              <a:ext uri="{FF2B5EF4-FFF2-40B4-BE49-F238E27FC236}">
                <a16:creationId xmlns:a16="http://schemas.microsoft.com/office/drawing/2014/main" id="{7F513590-28F4-44BB-9B28-5EE2DBDB4AB9}"/>
              </a:ext>
            </a:extLst>
          </p:cNvPr>
          <p:cNvPicPr>
            <a:picLocks noChangeAspect="1"/>
          </p:cNvPicPr>
          <p:nvPr/>
        </p:nvPicPr>
        <p:blipFill>
          <a:blip r:embed="rId9"/>
          <a:stretch>
            <a:fillRect/>
          </a:stretch>
        </p:blipFill>
        <p:spPr>
          <a:xfrm>
            <a:off x="9500585" y="1219783"/>
            <a:ext cx="2053533" cy="2001494"/>
          </a:xfrm>
          <a:prstGeom prst="rect">
            <a:avLst/>
          </a:prstGeom>
        </p:spPr>
      </p:pic>
      <p:pic>
        <p:nvPicPr>
          <p:cNvPr id="13" name="Picture 12">
            <a:extLst>
              <a:ext uri="{FF2B5EF4-FFF2-40B4-BE49-F238E27FC236}">
                <a16:creationId xmlns:a16="http://schemas.microsoft.com/office/drawing/2014/main" id="{BD6E3FD6-86C1-46B1-B91D-002D59B708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29064" y="2591319"/>
            <a:ext cx="1905000" cy="1905000"/>
          </a:xfrm>
          <a:prstGeom prst="rect">
            <a:avLst/>
          </a:prstGeom>
        </p:spPr>
      </p:pic>
    </p:spTree>
    <p:extLst>
      <p:ext uri="{BB962C8B-B14F-4D97-AF65-F5344CB8AC3E}">
        <p14:creationId xmlns:p14="http://schemas.microsoft.com/office/powerpoint/2010/main" val="929812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2687B-93DB-41A6-AF82-BCF3C69F855E}"/>
              </a:ext>
            </a:extLst>
          </p:cNvPr>
          <p:cNvSpPr>
            <a:spLocks noGrp="1"/>
          </p:cNvSpPr>
          <p:nvPr>
            <p:ph type="title"/>
          </p:nvPr>
        </p:nvSpPr>
        <p:spPr/>
        <p:txBody>
          <a:bodyPr/>
          <a:lstStyle/>
          <a:p>
            <a:r>
              <a:rPr lang="en-US" dirty="0"/>
              <a:t>Demo: Writing C# Code Using Open-Source Tools and Packages</a:t>
            </a:r>
          </a:p>
        </p:txBody>
      </p:sp>
      <p:sp>
        <p:nvSpPr>
          <p:cNvPr id="3" name="Text Placeholder 2">
            <a:extLst>
              <a:ext uri="{FF2B5EF4-FFF2-40B4-BE49-F238E27FC236}">
                <a16:creationId xmlns:a16="http://schemas.microsoft.com/office/drawing/2014/main" id="{F70AE7DA-0D31-4E6B-8AFC-CEBE4E149B5A}"/>
              </a:ext>
            </a:extLst>
          </p:cNvPr>
          <p:cNvSpPr>
            <a:spLocks noGrp="1"/>
          </p:cNvSpPr>
          <p:nvPr>
            <p:ph type="body" idx="1"/>
          </p:nvPr>
        </p:nvSpPr>
        <p:spPr/>
        <p:txBody>
          <a:bodyPr/>
          <a:lstStyle/>
          <a:p>
            <a:r>
              <a:rPr lang="en-US" dirty="0"/>
              <a:t>The State of OSS and .NET</a:t>
            </a:r>
          </a:p>
        </p:txBody>
      </p:sp>
    </p:spTree>
    <p:extLst>
      <p:ext uri="{BB962C8B-B14F-4D97-AF65-F5344CB8AC3E}">
        <p14:creationId xmlns:p14="http://schemas.microsoft.com/office/powerpoint/2010/main" val="3282931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Future Trends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6" name="Picture 5">
            <a:extLst>
              <a:ext uri="{FF2B5EF4-FFF2-40B4-BE49-F238E27FC236}">
                <a16:creationId xmlns:a16="http://schemas.microsoft.com/office/drawing/2014/main" id="{EC5A29F2-A705-447D-96E6-5BC32475E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819" y="1486696"/>
            <a:ext cx="3694362" cy="4433235"/>
          </a:xfrm>
          <a:prstGeom prst="rect">
            <a:avLst/>
          </a:prstGeom>
        </p:spPr>
      </p:pic>
    </p:spTree>
    <p:extLst>
      <p:ext uri="{BB962C8B-B14F-4D97-AF65-F5344CB8AC3E}">
        <p14:creationId xmlns:p14="http://schemas.microsoft.com/office/powerpoint/2010/main" val="3166488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Future Trends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https://webassembly.org/</a:t>
            </a:r>
          </a:p>
          <a:p>
            <a:pPr algn="r"/>
            <a:r>
              <a:rPr lang="en-US" sz="1200" dirty="0">
                <a:latin typeface="+mj-lt"/>
                <a:cs typeface="Calibri" pitchFamily="34" charset="0"/>
              </a:rPr>
              <a:t>https://github.com/aspnet/Blazor</a:t>
            </a:r>
          </a:p>
        </p:txBody>
      </p:sp>
      <p:pic>
        <p:nvPicPr>
          <p:cNvPr id="5" name="Picture 4">
            <a:extLst>
              <a:ext uri="{FF2B5EF4-FFF2-40B4-BE49-F238E27FC236}">
                <a16:creationId xmlns:a16="http://schemas.microsoft.com/office/drawing/2014/main" id="{FCDA7078-C1D8-45A2-B8B5-503FCEB40470}"/>
              </a:ext>
            </a:extLst>
          </p:cNvPr>
          <p:cNvPicPr>
            <a:picLocks noChangeAspect="1"/>
          </p:cNvPicPr>
          <p:nvPr/>
        </p:nvPicPr>
        <p:blipFill>
          <a:blip r:embed="rId3"/>
          <a:stretch>
            <a:fillRect/>
          </a:stretch>
        </p:blipFill>
        <p:spPr>
          <a:xfrm>
            <a:off x="3175410" y="3396412"/>
            <a:ext cx="5841180" cy="2880482"/>
          </a:xfrm>
          <a:prstGeom prst="rect">
            <a:avLst/>
          </a:prstGeom>
        </p:spPr>
      </p:pic>
      <p:pic>
        <p:nvPicPr>
          <p:cNvPr id="7" name="Picture 6">
            <a:extLst>
              <a:ext uri="{FF2B5EF4-FFF2-40B4-BE49-F238E27FC236}">
                <a16:creationId xmlns:a16="http://schemas.microsoft.com/office/drawing/2014/main" id="{1C9C027B-C7DB-4998-95C1-8156291CB87E}"/>
              </a:ext>
            </a:extLst>
          </p:cNvPr>
          <p:cNvPicPr>
            <a:picLocks noChangeAspect="1"/>
          </p:cNvPicPr>
          <p:nvPr/>
        </p:nvPicPr>
        <p:blipFill>
          <a:blip r:embed="rId4"/>
          <a:stretch>
            <a:fillRect/>
          </a:stretch>
        </p:blipFill>
        <p:spPr>
          <a:xfrm>
            <a:off x="1795462" y="1330344"/>
            <a:ext cx="8601075" cy="1790700"/>
          </a:xfrm>
          <a:prstGeom prst="rect">
            <a:avLst/>
          </a:prstGeom>
        </p:spPr>
      </p:pic>
    </p:spTree>
    <p:extLst>
      <p:ext uri="{BB962C8B-B14F-4D97-AF65-F5344CB8AC3E}">
        <p14:creationId xmlns:p14="http://schemas.microsoft.com/office/powerpoint/2010/main" val="310924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Future Trends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https://blogs.msdn.microsoft.com/dotnet/2018/05/07/net-core-3-and-support-for-windows-desktop-applications/</a:t>
            </a:r>
          </a:p>
        </p:txBody>
      </p:sp>
      <p:pic>
        <p:nvPicPr>
          <p:cNvPr id="6" name="Picture 5">
            <a:extLst>
              <a:ext uri="{FF2B5EF4-FFF2-40B4-BE49-F238E27FC236}">
                <a16:creationId xmlns:a16="http://schemas.microsoft.com/office/drawing/2014/main" id="{D13FFBC0-8D3F-4392-A200-40D2DB65D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358" y="1450697"/>
            <a:ext cx="4925283" cy="4728079"/>
          </a:xfrm>
          <a:prstGeom prst="rect">
            <a:avLst/>
          </a:prstGeom>
        </p:spPr>
      </p:pic>
    </p:spTree>
    <p:extLst>
      <p:ext uri="{BB962C8B-B14F-4D97-AF65-F5344CB8AC3E}">
        <p14:creationId xmlns:p14="http://schemas.microsoft.com/office/powerpoint/2010/main" val="3123544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Future Trends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https://docs.microsoft.com/en-us/dotnet/#pivot=docs&amp;panel=getstarted</a:t>
            </a:r>
          </a:p>
        </p:txBody>
      </p:sp>
      <p:pic>
        <p:nvPicPr>
          <p:cNvPr id="5" name="Picture 4">
            <a:extLst>
              <a:ext uri="{FF2B5EF4-FFF2-40B4-BE49-F238E27FC236}">
                <a16:creationId xmlns:a16="http://schemas.microsoft.com/office/drawing/2014/main" id="{DBFD02CE-3D42-4167-8300-74B2B0C3AA9D}"/>
              </a:ext>
            </a:extLst>
          </p:cNvPr>
          <p:cNvPicPr>
            <a:picLocks noChangeAspect="1"/>
          </p:cNvPicPr>
          <p:nvPr/>
        </p:nvPicPr>
        <p:blipFill>
          <a:blip r:embed="rId3"/>
          <a:stretch>
            <a:fillRect/>
          </a:stretch>
        </p:blipFill>
        <p:spPr>
          <a:xfrm>
            <a:off x="447675" y="1436310"/>
            <a:ext cx="11296650" cy="4762500"/>
          </a:xfrm>
          <a:prstGeom prst="rect">
            <a:avLst/>
          </a:prstGeom>
        </p:spPr>
      </p:pic>
      <p:sp>
        <p:nvSpPr>
          <p:cNvPr id="7" name="Rectangle 6">
            <a:extLst>
              <a:ext uri="{FF2B5EF4-FFF2-40B4-BE49-F238E27FC236}">
                <a16:creationId xmlns:a16="http://schemas.microsoft.com/office/drawing/2014/main" id="{8F25C58C-AEEE-49EE-90C7-7AB5F04C0B3D}"/>
              </a:ext>
            </a:extLst>
          </p:cNvPr>
          <p:cNvSpPr/>
          <p:nvPr/>
        </p:nvSpPr>
        <p:spPr>
          <a:xfrm>
            <a:off x="4582048" y="4649061"/>
            <a:ext cx="2652765" cy="162783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44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267128" y="1592868"/>
            <a:ext cx="11595026" cy="4810845"/>
          </a:xfrm>
        </p:spPr>
        <p:txBody>
          <a:bodyPr anchor="ctr" anchorCtr="0">
            <a:normAutofit/>
          </a:bodyPr>
          <a:lstStyle/>
          <a:p>
            <a:pPr marL="68580" indent="0" algn="ctr">
              <a:buNone/>
            </a:pPr>
            <a:r>
              <a:rPr lang="en-US" sz="3200" dirty="0"/>
              <a:t>https://github.com/JasonBock/SOOIDN</a:t>
            </a:r>
          </a:p>
          <a:p>
            <a:pPr marL="68580" indent="0" algn="ctr">
              <a:buNone/>
            </a:pPr>
            <a:endParaRPr lang="en-US" sz="3200" dirty="0"/>
          </a:p>
          <a:p>
            <a:pPr marL="68580" indent="0" algn="ctr">
              <a:buNone/>
            </a:pPr>
            <a:r>
              <a:rPr lang="en-US" sz="3200" dirty="0"/>
              <a:t>https://github.com/JasonBock/Presentations/blob/master/The%20State%20of%20OSS%20and%20.NET.pptx</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Future Trends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https://news.microsoft.com/2018/06/04/microsoft-to-acquire-github-for-7-5-billion/</a:t>
            </a:r>
          </a:p>
        </p:txBody>
      </p:sp>
      <p:pic>
        <p:nvPicPr>
          <p:cNvPr id="5" name="Picture 4">
            <a:extLst>
              <a:ext uri="{FF2B5EF4-FFF2-40B4-BE49-F238E27FC236}">
                <a16:creationId xmlns:a16="http://schemas.microsoft.com/office/drawing/2014/main" id="{8AFD0BE9-0AD6-43A9-B718-355CB8381024}"/>
              </a:ext>
            </a:extLst>
          </p:cNvPr>
          <p:cNvPicPr>
            <a:picLocks noChangeAspect="1"/>
          </p:cNvPicPr>
          <p:nvPr/>
        </p:nvPicPr>
        <p:blipFill>
          <a:blip r:embed="rId3"/>
          <a:stretch>
            <a:fillRect/>
          </a:stretch>
        </p:blipFill>
        <p:spPr>
          <a:xfrm>
            <a:off x="3047999" y="1389098"/>
            <a:ext cx="6096000" cy="981075"/>
          </a:xfrm>
          <a:prstGeom prst="rect">
            <a:avLst/>
          </a:prstGeom>
        </p:spPr>
      </p:pic>
      <p:pic>
        <p:nvPicPr>
          <p:cNvPr id="7" name="Picture 6">
            <a:extLst>
              <a:ext uri="{FF2B5EF4-FFF2-40B4-BE49-F238E27FC236}">
                <a16:creationId xmlns:a16="http://schemas.microsoft.com/office/drawing/2014/main" id="{0AE35844-BC84-4985-8F74-93A48F01C110}"/>
              </a:ext>
            </a:extLst>
          </p:cNvPr>
          <p:cNvPicPr>
            <a:picLocks noChangeAspect="1"/>
          </p:cNvPicPr>
          <p:nvPr/>
        </p:nvPicPr>
        <p:blipFill>
          <a:blip r:embed="rId4"/>
          <a:stretch>
            <a:fillRect/>
          </a:stretch>
        </p:blipFill>
        <p:spPr>
          <a:xfrm>
            <a:off x="3448002" y="2530266"/>
            <a:ext cx="5295995" cy="3642370"/>
          </a:xfrm>
          <a:prstGeom prst="rect">
            <a:avLst/>
          </a:prstGeom>
        </p:spPr>
      </p:pic>
    </p:spTree>
    <p:extLst>
      <p:ext uri="{BB962C8B-B14F-4D97-AF65-F5344CB8AC3E}">
        <p14:creationId xmlns:p14="http://schemas.microsoft.com/office/powerpoint/2010/main" val="3170877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Future Trends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https://www.linuxfoundation.org/blog/microsoft-buys-github-the-linux-foundations-reaction/</a:t>
            </a:r>
          </a:p>
        </p:txBody>
      </p:sp>
      <p:pic>
        <p:nvPicPr>
          <p:cNvPr id="6" name="Picture 5">
            <a:extLst>
              <a:ext uri="{FF2B5EF4-FFF2-40B4-BE49-F238E27FC236}">
                <a16:creationId xmlns:a16="http://schemas.microsoft.com/office/drawing/2014/main" id="{BD77FD2D-BDD6-4958-8F84-5C0B6098C3D9}"/>
              </a:ext>
            </a:extLst>
          </p:cNvPr>
          <p:cNvPicPr>
            <a:picLocks noChangeAspect="1"/>
          </p:cNvPicPr>
          <p:nvPr/>
        </p:nvPicPr>
        <p:blipFill>
          <a:blip r:embed="rId3"/>
          <a:stretch>
            <a:fillRect/>
          </a:stretch>
        </p:blipFill>
        <p:spPr>
          <a:xfrm>
            <a:off x="614362" y="1504308"/>
            <a:ext cx="10963275" cy="3048000"/>
          </a:xfrm>
          <a:prstGeom prst="rect">
            <a:avLst/>
          </a:prstGeom>
        </p:spPr>
      </p:pic>
      <p:sp>
        <p:nvSpPr>
          <p:cNvPr id="9" name="Rectangle 8">
            <a:extLst>
              <a:ext uri="{FF2B5EF4-FFF2-40B4-BE49-F238E27FC236}">
                <a16:creationId xmlns:a16="http://schemas.microsoft.com/office/drawing/2014/main" id="{91D6EFD3-8E3F-4A39-A087-C18E588EF8B8}"/>
              </a:ext>
            </a:extLst>
          </p:cNvPr>
          <p:cNvSpPr/>
          <p:nvPr/>
        </p:nvSpPr>
        <p:spPr>
          <a:xfrm>
            <a:off x="1462034" y="5098828"/>
            <a:ext cx="9267930" cy="830997"/>
          </a:xfrm>
          <a:prstGeom prst="rect">
            <a:avLst/>
          </a:prstGeom>
          <a:ln w="28575">
            <a:solidFill>
              <a:schemeClr val="accent4"/>
            </a:solidFill>
          </a:ln>
        </p:spPr>
        <p:txBody>
          <a:bodyPr wrap="square">
            <a:spAutoFit/>
          </a:bodyPr>
          <a:lstStyle/>
          <a:p>
            <a:pPr algn="ctr"/>
            <a:r>
              <a:rPr lang="en-US" sz="2400" dirty="0"/>
              <a:t>“But times have changed and it’s time to recognize that we have all grown up – the industry, the open source community, even me.”</a:t>
            </a:r>
          </a:p>
        </p:txBody>
      </p:sp>
    </p:spTree>
    <p:extLst>
      <p:ext uri="{BB962C8B-B14F-4D97-AF65-F5344CB8AC3E}">
        <p14:creationId xmlns:p14="http://schemas.microsoft.com/office/powerpoint/2010/main" val="108350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Future Trends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http://logok.org/wp-content/uploads/2014/12/Windows-logo-2012.png</a:t>
            </a:r>
          </a:p>
          <a:p>
            <a:pPr algn="r"/>
            <a:r>
              <a:rPr lang="en-US" sz="1200" dirty="0">
                <a:latin typeface="+mj-lt"/>
                <a:cs typeface="Calibri" pitchFamily="34" charset="0"/>
              </a:rPr>
              <a:t>http://static.itpro.co.uk/sites/itpro/files/office365logoorange_web.png</a:t>
            </a:r>
          </a:p>
        </p:txBody>
      </p:sp>
      <p:pic>
        <p:nvPicPr>
          <p:cNvPr id="6" name="Picture 5">
            <a:extLst>
              <a:ext uri="{FF2B5EF4-FFF2-40B4-BE49-F238E27FC236}">
                <a16:creationId xmlns:a16="http://schemas.microsoft.com/office/drawing/2014/main" id="{A3F0FA0E-B4E8-4CE1-A5EE-6BCD7E824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314" y="1214605"/>
            <a:ext cx="8333372" cy="2835047"/>
          </a:xfrm>
          <a:prstGeom prst="rect">
            <a:avLst/>
          </a:prstGeom>
        </p:spPr>
      </p:pic>
      <p:pic>
        <p:nvPicPr>
          <p:cNvPr id="9" name="Picture 8">
            <a:extLst>
              <a:ext uri="{FF2B5EF4-FFF2-40B4-BE49-F238E27FC236}">
                <a16:creationId xmlns:a16="http://schemas.microsoft.com/office/drawing/2014/main" id="{D15B3392-6805-4244-B8A3-7AF49B05B218}"/>
              </a:ext>
            </a:extLst>
          </p:cNvPr>
          <p:cNvPicPr>
            <a:picLocks noChangeAspect="1"/>
          </p:cNvPicPr>
          <p:nvPr/>
        </p:nvPicPr>
        <p:blipFill>
          <a:blip r:embed="rId4"/>
          <a:stretch>
            <a:fillRect/>
          </a:stretch>
        </p:blipFill>
        <p:spPr>
          <a:xfrm>
            <a:off x="2240543" y="3837234"/>
            <a:ext cx="7710914" cy="2249016"/>
          </a:xfrm>
          <a:prstGeom prst="rect">
            <a:avLst/>
          </a:prstGeom>
        </p:spPr>
      </p:pic>
    </p:spTree>
    <p:extLst>
      <p:ext uri="{BB962C8B-B14F-4D97-AF65-F5344CB8AC3E}">
        <p14:creationId xmlns:p14="http://schemas.microsoft.com/office/powerpoint/2010/main" val="3424220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Future Trends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http://3.bp.blogspot.com/_a-EWAFOFy3k/TO5vCC2cvaI/AAAAAAAABmc/txDwUuPy3ZM/s1600/A+Ponte.jpg</a:t>
            </a:r>
          </a:p>
        </p:txBody>
      </p:sp>
      <p:pic>
        <p:nvPicPr>
          <p:cNvPr id="7" name="Picture 6">
            <a:extLst>
              <a:ext uri="{FF2B5EF4-FFF2-40B4-BE49-F238E27FC236}">
                <a16:creationId xmlns:a16="http://schemas.microsoft.com/office/drawing/2014/main" id="{3132D6F4-CE5B-4A2D-AA8D-DE7832564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682" y="1612304"/>
            <a:ext cx="6730633" cy="4475871"/>
          </a:xfrm>
          <a:prstGeom prst="rect">
            <a:avLst/>
          </a:prstGeom>
        </p:spPr>
      </p:pic>
    </p:spTree>
    <p:extLst>
      <p:ext uri="{BB962C8B-B14F-4D97-AF65-F5344CB8AC3E}">
        <p14:creationId xmlns:p14="http://schemas.microsoft.com/office/powerpoint/2010/main" val="4818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The State of OSS and .NET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30255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F382-8B9D-44BB-A97A-6E2348F0775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FEAFF5E-A48A-4B99-BA09-92A8365876DE}"/>
              </a:ext>
            </a:extLst>
          </p:cNvPr>
          <p:cNvSpPr>
            <a:spLocks noGrp="1"/>
          </p:cNvSpPr>
          <p:nvPr>
            <p:ph idx="1"/>
          </p:nvPr>
        </p:nvSpPr>
        <p:spPr/>
        <p:txBody>
          <a:bodyPr/>
          <a:lstStyle/>
          <a:p>
            <a:r>
              <a:rPr lang="en-US" dirty="0"/>
              <a:t>History</a:t>
            </a:r>
          </a:p>
          <a:p>
            <a:r>
              <a:rPr lang="en-US" dirty="0"/>
              <a:t>Demo</a:t>
            </a:r>
          </a:p>
          <a:p>
            <a:r>
              <a:rPr lang="en-US" dirty="0"/>
              <a:t>Future Trends</a:t>
            </a:r>
          </a:p>
        </p:txBody>
      </p:sp>
      <p:sp>
        <p:nvSpPr>
          <p:cNvPr id="4" name="Content Placeholder 1">
            <a:extLst>
              <a:ext uri="{FF2B5EF4-FFF2-40B4-BE49-F238E27FC236}">
                <a16:creationId xmlns:a16="http://schemas.microsoft.com/office/drawing/2014/main" id="{899982C0-B5F4-4A77-8731-27BBB6EC7530}"/>
              </a:ext>
            </a:extLst>
          </p:cNvPr>
          <p:cNvSpPr txBox="1">
            <a:spLocks/>
          </p:cNvSpPr>
          <p:nvPr/>
        </p:nvSpPr>
        <p:spPr>
          <a:xfrm>
            <a:off x="3770616" y="4304872"/>
            <a:ext cx="7994968" cy="2290501"/>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None/>
            </a:pPr>
            <a:r>
              <a:rPr lang="en-US" sz="2000" dirty="0">
                <a:latin typeface="+mn-lt"/>
              </a:rPr>
              <a:t>Remember…</a:t>
            </a:r>
          </a:p>
          <a:p>
            <a:pPr marL="68580" indent="0" algn="ctr">
              <a:buNone/>
            </a:pPr>
            <a:r>
              <a:rPr lang="en-US" sz="2000" dirty="0">
                <a:latin typeface="+mn-lt"/>
              </a:rPr>
              <a:t>https://github.com/JasonBock/SOOIDN</a:t>
            </a:r>
          </a:p>
          <a:p>
            <a:pPr marL="68580" indent="0" algn="ctr">
              <a:buNone/>
            </a:pPr>
            <a:endParaRPr lang="en-US" sz="2000" dirty="0">
              <a:latin typeface="+mn-lt"/>
            </a:endParaRPr>
          </a:p>
          <a:p>
            <a:pPr marL="68580" indent="0" algn="ctr">
              <a:buNone/>
            </a:pPr>
            <a:r>
              <a:rPr lang="en-US" sz="2000" dirty="0">
                <a:latin typeface="+mn-lt"/>
              </a:rPr>
              <a:t>https://github.com/JasonBock/Presentations/blob/master/The%20State%20of%20OSS%20and%20.NET.pptx</a:t>
            </a:r>
          </a:p>
        </p:txBody>
      </p:sp>
    </p:spTree>
    <p:extLst>
      <p:ext uri="{BB962C8B-B14F-4D97-AF65-F5344CB8AC3E}">
        <p14:creationId xmlns:p14="http://schemas.microsoft.com/office/powerpoint/2010/main" val="2514096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https://logos-download.com/wp-content/uploads/2016/02/Microsoft_logo.png</a:t>
            </a:r>
          </a:p>
        </p:txBody>
      </p:sp>
      <p:pic>
        <p:nvPicPr>
          <p:cNvPr id="5" name="Picture 4">
            <a:extLst>
              <a:ext uri="{FF2B5EF4-FFF2-40B4-BE49-F238E27FC236}">
                <a16:creationId xmlns:a16="http://schemas.microsoft.com/office/drawing/2014/main" id="{ACA8EDD5-D118-4CD6-A7F3-A7CF274D8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701" y="2395906"/>
            <a:ext cx="11900598" cy="2538794"/>
          </a:xfrm>
          <a:prstGeom prst="rect">
            <a:avLst/>
          </a:prstGeom>
        </p:spPr>
      </p:pic>
    </p:spTree>
    <p:extLst>
      <p:ext uri="{BB962C8B-B14F-4D97-AF65-F5344CB8AC3E}">
        <p14:creationId xmlns:p14="http://schemas.microsoft.com/office/powerpoint/2010/main" val="1726534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https://static.businessinsider.com/image/555a17839d8e441f018b4581/image.gif</a:t>
            </a:r>
          </a:p>
          <a:p>
            <a:pPr algn="r"/>
            <a:r>
              <a:rPr lang="en-US" sz="1200" dirty="0">
                <a:latin typeface="+mj-lt"/>
                <a:cs typeface="Calibri" pitchFamily="34" charset="0"/>
              </a:rPr>
              <a:t>http://s1.emagst.net/products/21/20950/images/img36205_20102009104748.jpg</a:t>
            </a:r>
          </a:p>
          <a:p>
            <a:pPr algn="r"/>
            <a:r>
              <a:rPr lang="en-US" sz="1200" dirty="0">
                <a:latin typeface="+mj-lt"/>
                <a:cs typeface="Calibri" pitchFamily="34" charset="0"/>
              </a:rPr>
              <a:t>http://toastytech.com/guis/bobboot1.png</a:t>
            </a:r>
          </a:p>
          <a:p>
            <a:pPr algn="r"/>
            <a:r>
              <a:rPr lang="en-US" sz="1200" dirty="0">
                <a:latin typeface="+mj-lt"/>
                <a:cs typeface="Calibri" pitchFamily="34" charset="0"/>
              </a:rPr>
              <a:t>https://en.wikipedia.org/wiki/File:Microsoft-Sharp-Kin-Two-Phone-Open.jpg</a:t>
            </a:r>
          </a:p>
        </p:txBody>
      </p:sp>
      <p:sp>
        <p:nvSpPr>
          <p:cNvPr id="6" name="TextBox 5">
            <a:extLst>
              <a:ext uri="{FF2B5EF4-FFF2-40B4-BE49-F238E27FC236}">
                <a16:creationId xmlns:a16="http://schemas.microsoft.com/office/drawing/2014/main" id="{A3945A04-EC5B-4E75-83B4-62A31CD50AFE}"/>
              </a:ext>
            </a:extLst>
          </p:cNvPr>
          <p:cNvSpPr txBox="1"/>
          <p:nvPr/>
        </p:nvSpPr>
        <p:spPr>
          <a:xfrm>
            <a:off x="1394932" y="1322058"/>
            <a:ext cx="3492751" cy="1015663"/>
          </a:xfrm>
          <a:prstGeom prst="rect">
            <a:avLst/>
          </a:prstGeom>
          <a:noFill/>
        </p:spPr>
        <p:txBody>
          <a:bodyPr wrap="none" rtlCol="0">
            <a:spAutoFit/>
          </a:bodyPr>
          <a:lstStyle/>
          <a:p>
            <a:r>
              <a:rPr lang="en-US" sz="6000" dirty="0" err="1">
                <a:latin typeface="Segoe UI" panose="020B0502040204020203" pitchFamily="34" charset="0"/>
                <a:cs typeface="Segoe UI" panose="020B0502040204020203" pitchFamily="34" charset="0"/>
              </a:rPr>
              <a:t>Micro$oft</a:t>
            </a:r>
            <a:endParaRPr lang="en-US" sz="60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3398E4A-9699-42CF-BCFE-835F91ED0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552" y="710863"/>
            <a:ext cx="4227835" cy="3075324"/>
          </a:xfrm>
          <a:prstGeom prst="rect">
            <a:avLst/>
          </a:prstGeom>
        </p:spPr>
      </p:pic>
      <p:pic>
        <p:nvPicPr>
          <p:cNvPr id="9" name="Picture 8">
            <a:extLst>
              <a:ext uri="{FF2B5EF4-FFF2-40B4-BE49-F238E27FC236}">
                <a16:creationId xmlns:a16="http://schemas.microsoft.com/office/drawing/2014/main" id="{8E8E23B7-B793-472B-A269-66D2ADE31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071" y="3010583"/>
            <a:ext cx="3927224" cy="2945418"/>
          </a:xfrm>
          <a:prstGeom prst="rect">
            <a:avLst/>
          </a:prstGeom>
        </p:spPr>
      </p:pic>
      <p:pic>
        <p:nvPicPr>
          <p:cNvPr id="10" name="Picture 9">
            <a:extLst>
              <a:ext uri="{FF2B5EF4-FFF2-40B4-BE49-F238E27FC236}">
                <a16:creationId xmlns:a16="http://schemas.microsoft.com/office/drawing/2014/main" id="{2E60AF93-66D6-4D02-B885-56D016389F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0342" y="4140624"/>
            <a:ext cx="1875232" cy="1760602"/>
          </a:xfrm>
          <a:prstGeom prst="rect">
            <a:avLst/>
          </a:prstGeom>
        </p:spPr>
      </p:pic>
      <p:pic>
        <p:nvPicPr>
          <p:cNvPr id="11" name="Picture 10">
            <a:extLst>
              <a:ext uri="{FF2B5EF4-FFF2-40B4-BE49-F238E27FC236}">
                <a16:creationId xmlns:a16="http://schemas.microsoft.com/office/drawing/2014/main" id="{00BC1005-B7A8-4804-B3D9-55FF438C7C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8450" y="4739937"/>
            <a:ext cx="638175" cy="561975"/>
          </a:xfrm>
          <a:prstGeom prst="rect">
            <a:avLst/>
          </a:prstGeom>
        </p:spPr>
      </p:pic>
      <p:pic>
        <p:nvPicPr>
          <p:cNvPr id="12" name="Picture 11">
            <a:extLst>
              <a:ext uri="{FF2B5EF4-FFF2-40B4-BE49-F238E27FC236}">
                <a16:creationId xmlns:a16="http://schemas.microsoft.com/office/drawing/2014/main" id="{261CB7EA-BFEA-4CED-A330-D04D5FF304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07" y="2944604"/>
            <a:ext cx="2725406" cy="2725406"/>
          </a:xfrm>
          <a:prstGeom prst="rect">
            <a:avLst/>
          </a:prstGeom>
        </p:spPr>
      </p:pic>
    </p:spTree>
    <p:extLst>
      <p:ext uri="{BB962C8B-B14F-4D97-AF65-F5344CB8AC3E}">
        <p14:creationId xmlns:p14="http://schemas.microsoft.com/office/powerpoint/2010/main" val="1997554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http://4.bp.blogspot.com/-9qMHIubJrZs/Uhk0nSU7uiI/AAAAAAAAqec/GBebMxrRsjg/s1600/Steve+Ballmer+going+crazy+++YouTube.png</a:t>
            </a:r>
          </a:p>
          <a:p>
            <a:pPr algn="r"/>
            <a:r>
              <a:rPr lang="en-US" sz="1200" dirty="0">
                <a:latin typeface="+mj-lt"/>
                <a:cs typeface="Calibri" pitchFamily="34" charset="0"/>
              </a:rPr>
              <a:t>https://www.zdnet.com/article/ballmer-i-may-have-called-linux-a-cancer-but-now-i-love-it/</a:t>
            </a:r>
          </a:p>
        </p:txBody>
      </p:sp>
      <p:pic>
        <p:nvPicPr>
          <p:cNvPr id="13" name="Picture 12">
            <a:extLst>
              <a:ext uri="{FF2B5EF4-FFF2-40B4-BE49-F238E27FC236}">
                <a16:creationId xmlns:a16="http://schemas.microsoft.com/office/drawing/2014/main" id="{C701CA8D-E224-425C-B401-DE1D7FA85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575" y="1333598"/>
            <a:ext cx="4514850" cy="3257550"/>
          </a:xfrm>
          <a:prstGeom prst="rect">
            <a:avLst/>
          </a:prstGeom>
        </p:spPr>
      </p:pic>
      <p:sp>
        <p:nvSpPr>
          <p:cNvPr id="14" name="Rectangle 13">
            <a:extLst>
              <a:ext uri="{FF2B5EF4-FFF2-40B4-BE49-F238E27FC236}">
                <a16:creationId xmlns:a16="http://schemas.microsoft.com/office/drawing/2014/main" id="{973E1910-8D8A-45FE-AC6E-921BB473E2CB}"/>
              </a:ext>
            </a:extLst>
          </p:cNvPr>
          <p:cNvSpPr/>
          <p:nvPr/>
        </p:nvSpPr>
        <p:spPr>
          <a:xfrm>
            <a:off x="386499" y="4916116"/>
            <a:ext cx="11425287" cy="1077218"/>
          </a:xfrm>
          <a:prstGeom prst="rect">
            <a:avLst/>
          </a:prstGeom>
        </p:spPr>
        <p:txBody>
          <a:bodyPr wrap="square">
            <a:spAutoFit/>
          </a:bodyPr>
          <a:lstStyle/>
          <a:p>
            <a:pPr algn="ctr"/>
            <a:r>
              <a:rPr lang="en-US" sz="3200" dirty="0"/>
              <a:t>"Linux is a cancer that attaches itself in an intellectual property sense to everything it touches."</a:t>
            </a:r>
          </a:p>
        </p:txBody>
      </p:sp>
    </p:spTree>
    <p:extLst>
      <p:ext uri="{BB962C8B-B14F-4D97-AF65-F5344CB8AC3E}">
        <p14:creationId xmlns:p14="http://schemas.microsoft.com/office/powerpoint/2010/main" val="1573959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https://www.cnet.com/news/microsofts-long-history-of-open-source-acrimony/</a:t>
            </a:r>
          </a:p>
        </p:txBody>
      </p:sp>
      <p:sp>
        <p:nvSpPr>
          <p:cNvPr id="6" name="Rectangle 5">
            <a:extLst>
              <a:ext uri="{FF2B5EF4-FFF2-40B4-BE49-F238E27FC236}">
                <a16:creationId xmlns:a16="http://schemas.microsoft.com/office/drawing/2014/main" id="{07A6B825-29B8-4881-ABFB-7EE2FEA94C1E}"/>
              </a:ext>
            </a:extLst>
          </p:cNvPr>
          <p:cNvSpPr/>
          <p:nvPr/>
        </p:nvSpPr>
        <p:spPr>
          <a:xfrm>
            <a:off x="2096756" y="1362270"/>
            <a:ext cx="7998488" cy="4832092"/>
          </a:xfrm>
          <a:prstGeom prst="rect">
            <a:avLst/>
          </a:prstGeom>
        </p:spPr>
        <p:txBody>
          <a:bodyPr wrap="square">
            <a:spAutoFit/>
          </a:bodyPr>
          <a:lstStyle/>
          <a:p>
            <a:r>
              <a:rPr lang="en-US" sz="2800" dirty="0"/>
              <a:t>On October 31, 1998, the first so-called "Halloween memo" from Microsoft suggested that some in the company saw open-source software as a major threat. "The intrinsic parallelism and free idea exchange in open-source software has benefits that are not replicable with our current licensing model and therefore present a long-term developer mindshare threat," the memo said, suggesting that one way to thwart open-source software would be to extend communication protocols with Microsoft-only changes. </a:t>
            </a:r>
          </a:p>
        </p:txBody>
      </p:sp>
    </p:spTree>
    <p:extLst>
      <p:ext uri="{BB962C8B-B14F-4D97-AF65-F5344CB8AC3E}">
        <p14:creationId xmlns:p14="http://schemas.microsoft.com/office/powerpoint/2010/main" val="613648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http://static5.businessinsider.com/image/56685d0684307626008b8b6b-801/microsoft_loves_linux.jpg</a:t>
            </a:r>
          </a:p>
          <a:p>
            <a:pPr algn="r"/>
            <a:r>
              <a:rPr lang="en-US" sz="1200" dirty="0">
                <a:latin typeface="+mj-lt"/>
                <a:cs typeface="Calibri" pitchFamily="34" charset="0"/>
              </a:rPr>
              <a:t>http://www.dotnetfoundation.org/</a:t>
            </a:r>
          </a:p>
          <a:p>
            <a:pPr algn="r"/>
            <a:r>
              <a:rPr lang="en-US" sz="1200" dirty="0">
                <a:latin typeface="+mj-lt"/>
                <a:cs typeface="Calibri" pitchFamily="34" charset="0"/>
              </a:rPr>
              <a:t>https://blogs.msdn.microsoft.com/bharry/2017/05/24/the-largest-git-repo-on-the-planet/</a:t>
            </a:r>
          </a:p>
          <a:p>
            <a:pPr algn="r"/>
            <a:r>
              <a:rPr lang="en-US" sz="1200" dirty="0">
                <a:latin typeface="+mj-lt"/>
                <a:cs typeface="Calibri" pitchFamily="34" charset="0"/>
              </a:rPr>
              <a:t>https://verdict4u.files.wordpress.com/2016/09/microsoft-tops-githubs-list-of-orgs-with-open-source-contributors.jpg?w=474</a:t>
            </a:r>
          </a:p>
        </p:txBody>
      </p:sp>
      <p:pic>
        <p:nvPicPr>
          <p:cNvPr id="5" name="Picture 4">
            <a:extLst>
              <a:ext uri="{FF2B5EF4-FFF2-40B4-BE49-F238E27FC236}">
                <a16:creationId xmlns:a16="http://schemas.microsoft.com/office/drawing/2014/main" id="{DA6BE804-D59F-456E-932F-4BAFF2DA79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2461" y="1351179"/>
            <a:ext cx="2769276" cy="2077821"/>
          </a:xfrm>
          <a:prstGeom prst="rect">
            <a:avLst/>
          </a:prstGeom>
        </p:spPr>
      </p:pic>
      <p:pic>
        <p:nvPicPr>
          <p:cNvPr id="7" name="Picture 6">
            <a:extLst>
              <a:ext uri="{FF2B5EF4-FFF2-40B4-BE49-F238E27FC236}">
                <a16:creationId xmlns:a16="http://schemas.microsoft.com/office/drawing/2014/main" id="{F633CD0E-7F07-4A29-88C7-FC2528899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8068" y="1151496"/>
            <a:ext cx="2023950" cy="2023950"/>
          </a:xfrm>
          <a:prstGeom prst="rect">
            <a:avLst/>
          </a:prstGeom>
        </p:spPr>
      </p:pic>
      <p:pic>
        <p:nvPicPr>
          <p:cNvPr id="9" name="Picture 8">
            <a:extLst>
              <a:ext uri="{FF2B5EF4-FFF2-40B4-BE49-F238E27FC236}">
                <a16:creationId xmlns:a16="http://schemas.microsoft.com/office/drawing/2014/main" id="{CB035AE1-FC49-4D69-8D00-A71E9117E3F3}"/>
              </a:ext>
            </a:extLst>
          </p:cNvPr>
          <p:cNvPicPr>
            <a:picLocks noChangeAspect="1"/>
          </p:cNvPicPr>
          <p:nvPr/>
        </p:nvPicPr>
        <p:blipFill>
          <a:blip r:embed="rId5"/>
          <a:stretch>
            <a:fillRect/>
          </a:stretch>
        </p:blipFill>
        <p:spPr>
          <a:xfrm>
            <a:off x="1378580" y="3780329"/>
            <a:ext cx="4298421" cy="2429150"/>
          </a:xfrm>
          <a:prstGeom prst="rect">
            <a:avLst/>
          </a:prstGeom>
        </p:spPr>
      </p:pic>
      <p:pic>
        <p:nvPicPr>
          <p:cNvPr id="10" name="Picture 9">
            <a:extLst>
              <a:ext uri="{FF2B5EF4-FFF2-40B4-BE49-F238E27FC236}">
                <a16:creationId xmlns:a16="http://schemas.microsoft.com/office/drawing/2014/main" id="{251ADFF5-CE65-4C28-9A1F-0FD946E0CED6}"/>
              </a:ext>
            </a:extLst>
          </p:cNvPr>
          <p:cNvPicPr>
            <a:picLocks noChangeAspect="1"/>
          </p:cNvPicPr>
          <p:nvPr/>
        </p:nvPicPr>
        <p:blipFill>
          <a:blip r:embed="rId6"/>
          <a:stretch>
            <a:fillRect/>
          </a:stretch>
        </p:blipFill>
        <p:spPr>
          <a:xfrm>
            <a:off x="6422725" y="3257425"/>
            <a:ext cx="4534533" cy="2705478"/>
          </a:xfrm>
          <a:prstGeom prst="rect">
            <a:avLst/>
          </a:prstGeom>
        </p:spPr>
      </p:pic>
    </p:spTree>
    <p:extLst>
      <p:ext uri="{BB962C8B-B14F-4D97-AF65-F5344CB8AC3E}">
        <p14:creationId xmlns:p14="http://schemas.microsoft.com/office/powerpoint/2010/main" val="2110423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2242</Words>
  <Application>Microsoft Office PowerPoint</Application>
  <PresentationFormat>Widescreen</PresentationFormat>
  <Paragraphs>182</Paragraphs>
  <Slides>34</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Segoe UI</vt:lpstr>
      <vt:lpstr>Office Theme</vt:lpstr>
      <vt:lpstr>The State of OSS and .NET</vt:lpstr>
      <vt:lpstr>Personal Info</vt:lpstr>
      <vt:lpstr>Downloads</vt:lpstr>
      <vt:lpstr>Overview</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Demo</vt:lpstr>
      <vt:lpstr>Demo: Writing C# Code Using Open-Source Tools and Packages</vt:lpstr>
      <vt:lpstr>Future Trends</vt:lpstr>
      <vt:lpstr>Future Trends</vt:lpstr>
      <vt:lpstr>Future Trends</vt:lpstr>
      <vt:lpstr>Future Trends</vt:lpstr>
      <vt:lpstr>Future Trends</vt:lpstr>
      <vt:lpstr>Future Trends</vt:lpstr>
      <vt:lpstr>Future Trends</vt:lpstr>
      <vt:lpstr>Future Trends</vt:lpstr>
      <vt:lpstr>The State of OSS and .NET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91</cp:revision>
  <dcterms:created xsi:type="dcterms:W3CDTF">2020-06-05T19:52:21Z</dcterms:created>
  <dcterms:modified xsi:type="dcterms:W3CDTF">2020-06-07T16:05:33Z</dcterms:modified>
</cp:coreProperties>
</file>